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" r:id="rId2"/>
    <p:sldId id="285" r:id="rId3"/>
    <p:sldId id="278" r:id="rId4"/>
    <p:sldId id="277" r:id="rId5"/>
    <p:sldId id="281" r:id="rId6"/>
    <p:sldId id="282" r:id="rId7"/>
    <p:sldId id="280" r:id="rId8"/>
    <p:sldId id="257" r:id="rId9"/>
    <p:sldId id="258" r:id="rId10"/>
    <p:sldId id="286" r:id="rId11"/>
    <p:sldId id="296" r:id="rId12"/>
    <p:sldId id="287" r:id="rId13"/>
    <p:sldId id="289" r:id="rId14"/>
    <p:sldId id="288" r:id="rId15"/>
    <p:sldId id="262" r:id="rId16"/>
    <p:sldId id="295" r:id="rId17"/>
    <p:sldId id="261" r:id="rId18"/>
    <p:sldId id="294" r:id="rId19"/>
    <p:sldId id="292" r:id="rId20"/>
    <p:sldId id="293" r:id="rId21"/>
    <p:sldId id="29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4" autoAdjust="0"/>
    <p:restoredTop sz="69448" autoAdjust="0"/>
  </p:normalViewPr>
  <p:slideViewPr>
    <p:cSldViewPr snapToGrid="0">
      <p:cViewPr varScale="1">
        <p:scale>
          <a:sx n="79" d="100"/>
          <a:sy n="79" d="100"/>
        </p:scale>
        <p:origin x="169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5CF254-931B-40E0-8D54-D2A63F662C64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3E846-59D9-4C4A-A803-489F083C9C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678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Video on device differences: https://www.youtube.com/watch?v=Vc16CCAAz7Q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C3E846-59D9-4C4A-A803-489F083C9C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962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5AC7AA84-19D2-152C-D425-AF384B7538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2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75" b="11653"/>
          <a:stretch/>
        </p:blipFill>
        <p:spPr>
          <a:xfrm>
            <a:off x="20" y="1"/>
            <a:ext cx="12191980" cy="5938683"/>
          </a:xfrm>
          <a:prstGeom prst="rect">
            <a:avLst/>
          </a:prstGeom>
          <a:effectLst>
            <a:reflection blurRad="38100" stA="55000" endPos="1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323648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717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5042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4591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514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236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875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005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82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76200"/>
            <a:ext cx="118872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874838"/>
            <a:ext cx="5384800" cy="4525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874838"/>
            <a:ext cx="5384800" cy="4525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0" y="6553200"/>
            <a:ext cx="1625600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Masaru Okuda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828800" y="6553200"/>
            <a:ext cx="9550400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CNM 133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582400" y="6324600"/>
            <a:ext cx="609600" cy="533400"/>
          </a:xfrm>
        </p:spPr>
        <p:txBody>
          <a:bodyPr/>
          <a:lstStyle>
            <a:lvl1pPr>
              <a:defRPr/>
            </a:lvl1pPr>
          </a:lstStyle>
          <a:p>
            <a:fld id="{E10B2A6B-EBC4-4453-A93D-DCCADB259E5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97048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Tx">
  <p:cSld name="Title, 2 Conten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200" y="76200"/>
            <a:ext cx="11887200" cy="1066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1874839"/>
            <a:ext cx="5384800" cy="21859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09600" y="4213226"/>
            <a:ext cx="53848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3"/>
          </p:nvPr>
        </p:nvSpPr>
        <p:spPr>
          <a:xfrm>
            <a:off x="6197600" y="1874838"/>
            <a:ext cx="5384800" cy="4525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0" y="6553200"/>
            <a:ext cx="1625600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Masaru Okuda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1828800" y="6553200"/>
            <a:ext cx="9550400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/>
              <a:t>CNM 133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1582400" y="6324600"/>
            <a:ext cx="609600" cy="533400"/>
          </a:xfrm>
        </p:spPr>
        <p:txBody>
          <a:bodyPr/>
          <a:lstStyle>
            <a:lvl1pPr>
              <a:defRPr/>
            </a:lvl1pPr>
          </a:lstStyle>
          <a:p>
            <a:fld id="{B0AF835C-7979-45FD-A085-B0AE25DA56B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364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27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320D74B6-AAEE-15D4-A3FD-82887E5957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2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75" b="11653"/>
          <a:stretch/>
        </p:blipFill>
        <p:spPr>
          <a:xfrm>
            <a:off x="20" y="1"/>
            <a:ext cx="12191980" cy="5938683"/>
          </a:xfrm>
          <a:prstGeom prst="rect">
            <a:avLst/>
          </a:prstGeom>
          <a:effectLst>
            <a:reflection blurRad="38100" stA="55000" endPos="1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58588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754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993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84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664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1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53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E04651F-6D59-47E9-B5E2-96017F01208F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99D0831-05EA-44CB-A360-BED333D540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2073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5C4FE-7DF0-4788-AB36-DC6E779E4A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Security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913097C-6B4F-546E-EAF1-C0BE3E879C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UBMS Stem Experience: Jurassic Park</a:t>
            </a:r>
          </a:p>
        </p:txBody>
      </p:sp>
    </p:spTree>
    <p:extLst>
      <p:ext uri="{BB962C8B-B14F-4D97-AF65-F5344CB8AC3E}">
        <p14:creationId xmlns:p14="http://schemas.microsoft.com/office/powerpoint/2010/main" val="23055253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161EE-5034-42E4-872E-A1824274E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effectLst/>
        </p:spPr>
        <p:txBody>
          <a:bodyPr anchor="ctr">
            <a:normAutofit/>
          </a:bodyPr>
          <a:lstStyle/>
          <a:p>
            <a:r>
              <a:rPr lang="en-US" sz="8000" dirty="0"/>
              <a:t>Vulnerabilities and Exploits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C4A6C4D-1835-47C5-FB5C-D340A557DA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521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161EE-5034-42E4-872E-A1824274E7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effectLst/>
        </p:spPr>
        <p:txBody>
          <a:bodyPr anchor="ctr">
            <a:normAutofit/>
          </a:bodyPr>
          <a:lstStyle/>
          <a:p>
            <a:r>
              <a:rPr lang="en-US" sz="8000" dirty="0"/>
              <a:t>Vulnerabilities and Exploits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C4A6C4D-1835-47C5-FB5C-D340A557DA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439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05325879-C4B2-475E-B853-DC8F21A63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12C085F-3B19-420D-902A-B55695F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18105" cy="6858000"/>
          </a:xfrm>
          <a:prstGeom prst="rect">
            <a:avLst/>
          </a:prstGeom>
          <a:blipFill>
            <a:blip r:embed="rId2"/>
            <a:stretch>
              <a:fillRect r="-164004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7CB01D24-36C5-44BE-9093-336B56F09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974" y="1825625"/>
            <a:ext cx="3606853" cy="4351338"/>
          </a:xfrm>
        </p:spPr>
        <p:txBody>
          <a:bodyPr>
            <a:normAutofit/>
          </a:bodyPr>
          <a:lstStyle/>
          <a:p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Shell game takes advantage of several vulnerabilities</a:t>
            </a:r>
          </a:p>
          <a:p>
            <a:pPr lvl="1"/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Greed</a:t>
            </a:r>
          </a:p>
          <a:p>
            <a:pPr lvl="1"/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Trust</a:t>
            </a:r>
          </a:p>
          <a:p>
            <a:pPr lvl="1"/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Over-confidence</a:t>
            </a:r>
          </a:p>
          <a:p>
            <a:pPr lvl="1"/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Lack of focus</a:t>
            </a:r>
          </a:p>
          <a:p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Exploits vulnerabilities to take money from people</a:t>
            </a:r>
          </a:p>
          <a:p>
            <a:pPr lvl="1"/>
            <a:endParaRPr lang="en-US" sz="200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</p:txBody>
      </p:sp>
      <p:pic>
        <p:nvPicPr>
          <p:cNvPr id="5" name="Content Placeholder 4" descr="A picture containing nut&#10;&#10;Description automatically generated">
            <a:extLst>
              <a:ext uri="{FF2B5EF4-FFF2-40B4-BE49-F238E27FC236}">
                <a16:creationId xmlns:a16="http://schemas.microsoft.com/office/drawing/2014/main" id="{8A0CE0DF-5658-40AE-AC50-20569890367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2" r="2941" b="-1"/>
          <a:stretch/>
        </p:blipFill>
        <p:spPr>
          <a:xfrm>
            <a:off x="5274539" y="1189787"/>
            <a:ext cx="6314487" cy="447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4774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4B7D671-8C55-4F72-A308-91809E4133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6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2660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hand holding a cigarette&#10;&#10;Description automatically generated with low confidence">
            <a:extLst>
              <a:ext uri="{FF2B5EF4-FFF2-40B4-BE49-F238E27FC236}">
                <a16:creationId xmlns:a16="http://schemas.microsoft.com/office/drawing/2014/main" id="{6384C58A-03BF-4FC4-BF4B-880C9ABF0B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5" r="24661" b="-1"/>
          <a:stretch/>
        </p:blipFill>
        <p:spPr>
          <a:xfrm>
            <a:off x="4636008" y="10"/>
            <a:ext cx="7555992" cy="6857990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8D77D416-66F5-413A-9B46-6289471B3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3604B17C-46F3-4D16-BABB-BEEED5629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825625"/>
            <a:ext cx="3478160" cy="4351338"/>
          </a:xfrm>
        </p:spPr>
        <p:txBody>
          <a:bodyPr>
            <a:normAutofit/>
          </a:bodyPr>
          <a:lstStyle/>
          <a:p>
            <a:r>
              <a:rPr lang="en-US" sz="2600"/>
              <a:t>Software and system vulnerabilities are a result of errors in coding or design</a:t>
            </a:r>
          </a:p>
          <a:p>
            <a:r>
              <a:rPr lang="en-US" sz="2600"/>
              <a:t>Exploits are designed to make a system do something it wasn’t designed to do that benefits the hacker</a:t>
            </a:r>
          </a:p>
        </p:txBody>
      </p:sp>
    </p:spTree>
    <p:extLst>
      <p:ext uri="{BB962C8B-B14F-4D97-AF65-F5344CB8AC3E}">
        <p14:creationId xmlns:p14="http://schemas.microsoft.com/office/powerpoint/2010/main" val="3824712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778C7-0B73-B2CA-8A81-274177B18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Hackers</a:t>
            </a:r>
          </a:p>
        </p:txBody>
      </p:sp>
      <p:pic>
        <p:nvPicPr>
          <p:cNvPr id="7" name="Content Placeholder 6" descr="Shape&#10;&#10;Description automatically generated with medium confidence">
            <a:extLst>
              <a:ext uri="{FF2B5EF4-FFF2-40B4-BE49-F238E27FC236}">
                <a16:creationId xmlns:a16="http://schemas.microsoft.com/office/drawing/2014/main" id="{FD3F48B8-BA84-4E94-E55F-0DCBE340E24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775" y="2176996"/>
            <a:ext cx="5024438" cy="3648595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61C2544-51AF-77B6-02D3-4CB479EC125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Black Hat - Criminal Hackers</a:t>
            </a:r>
          </a:p>
          <a:p>
            <a:r>
              <a:rPr lang="en-US" dirty="0"/>
              <a:t>White Hat - Ethical Hackers</a:t>
            </a:r>
          </a:p>
          <a:p>
            <a:r>
              <a:rPr lang="en-US" dirty="0"/>
              <a:t>Grey Hat - People who toe the line</a:t>
            </a:r>
          </a:p>
          <a:p>
            <a:r>
              <a:rPr lang="en-US" dirty="0"/>
              <a:t>Hacktivist - Hackers who hack illegally for a “good” cause</a:t>
            </a:r>
          </a:p>
          <a:p>
            <a:r>
              <a:rPr lang="en-US" dirty="0"/>
              <a:t>State sponsored hacker - Illegal hackers who are backed by a government</a:t>
            </a:r>
          </a:p>
          <a:p>
            <a:r>
              <a:rPr lang="en-US" dirty="0"/>
              <a:t>Script Kiddie - people who pretend to be hackers but don’t really know what they’re doing</a:t>
            </a:r>
          </a:p>
        </p:txBody>
      </p:sp>
    </p:spTree>
    <p:extLst>
      <p:ext uri="{BB962C8B-B14F-4D97-AF65-F5344CB8AC3E}">
        <p14:creationId xmlns:p14="http://schemas.microsoft.com/office/powerpoint/2010/main" val="366298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FDAA0-892F-BF29-9E7E-613012EAD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0C43A-3EB6-1D89-FECB-33EFB41A8D9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CDE74-E9E3-3C0F-F852-6E7F7A8B2F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201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22091-F6C7-BD92-CA02-532C5A526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A55F6-D1BC-68D4-2293-CFA5C0940BB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All the different parts of the operating system</a:t>
            </a:r>
          </a:p>
          <a:p>
            <a:r>
              <a:rPr lang="en-US" dirty="0"/>
              <a:t>Each process is assigned an ID, called a Process ID or PID</a:t>
            </a:r>
          </a:p>
          <a:p>
            <a:r>
              <a:rPr lang="en-US" dirty="0"/>
              <a:t>Malicious code can hide itself inside of processes</a:t>
            </a:r>
          </a:p>
        </p:txBody>
      </p:sp>
      <p:pic>
        <p:nvPicPr>
          <p:cNvPr id="6" name="Content Placeholder 5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20D89BFA-FA2B-EB6F-FCB0-E0705DC122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658" y="3048661"/>
            <a:ext cx="3734321" cy="1905266"/>
          </a:xfrm>
        </p:spPr>
      </p:pic>
    </p:spTree>
    <p:extLst>
      <p:ext uri="{BB962C8B-B14F-4D97-AF65-F5344CB8AC3E}">
        <p14:creationId xmlns:p14="http://schemas.microsoft.com/office/powerpoint/2010/main" val="33316205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D8D9C-93D2-97B5-FC83-4DC48D9537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Protections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2C985FC-E3A7-017F-366D-4526E61A9C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7857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00D702B-848C-445C-B8BA-F018C98A98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023197"/>
            <a:ext cx="10905066" cy="4811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018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A292B-BFBC-4B7D-950C-9DE7C97219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/>
              <a:t>IP Addresses and Ports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6E0B7C-1420-B788-D588-26C07F5F1A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324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4C837-9514-44A3-9150-BEB913C5A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2" y="3598546"/>
            <a:ext cx="5806440" cy="2506972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lang="en-US" sz="72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No security is perfect</a:t>
            </a:r>
          </a:p>
        </p:txBody>
      </p:sp>
      <p:pic>
        <p:nvPicPr>
          <p:cNvPr id="5" name="Content Placeholder 4" descr="A tall tower on a cliff&#10;&#10;Description automatically generated with low confidence">
            <a:extLst>
              <a:ext uri="{FF2B5EF4-FFF2-40B4-BE49-F238E27FC236}">
                <a16:creationId xmlns:a16="http://schemas.microsoft.com/office/drawing/2014/main" id="{79FD7733-2C5D-414E-A073-FA3819C86E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140" b="-1"/>
          <a:stretch/>
        </p:blipFill>
        <p:spPr>
          <a:xfrm>
            <a:off x="6912864" y="661289"/>
            <a:ext cx="4608576" cy="490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7538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BF8A9-DC9C-4F95-84C2-34EE02D53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9940" y="365124"/>
            <a:ext cx="6172200" cy="1828800"/>
          </a:xfrm>
        </p:spPr>
        <p:txBody>
          <a:bodyPr>
            <a:normAutofit/>
          </a:bodyPr>
          <a:lstStyle/>
          <a:p>
            <a:r>
              <a:rPr lang="en-US" dirty="0"/>
              <a:t>Bypassing Protection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0DE4A1F9-08F8-4E11-8BA0-A4AD0CF56C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51"/>
          <a:stretch/>
        </p:blipFill>
        <p:spPr>
          <a:xfrm>
            <a:off x="20" y="10"/>
            <a:ext cx="4639713" cy="6857990"/>
          </a:xfrm>
          <a:prstGeom prst="rect">
            <a:avLst/>
          </a:prstGeom>
        </p:spPr>
      </p:pic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2C078F55-F9C5-46B7-8009-ED2D27B76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9940" y="2322576"/>
            <a:ext cx="6172200" cy="3858768"/>
          </a:xfrm>
        </p:spPr>
        <p:txBody>
          <a:bodyPr>
            <a:normAutofit/>
          </a:bodyPr>
          <a:lstStyle/>
          <a:p>
            <a:r>
              <a:rPr lang="en-US" sz="2400" dirty="0"/>
              <a:t>Exploits bypass security measures</a:t>
            </a:r>
          </a:p>
          <a:p>
            <a:r>
              <a:rPr lang="en-US" sz="2400" dirty="0"/>
              <a:t>It doesn’t matter how big a wall is if you can get someone on the inside to open a door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8D5D48-C9AE-4438-A0B4-295AF5896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048158">
            <a:off x="668440" y="2966826"/>
            <a:ext cx="562838" cy="753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219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building, stone&#10;&#10;Description automatically generated">
            <a:extLst>
              <a:ext uri="{FF2B5EF4-FFF2-40B4-BE49-F238E27FC236}">
                <a16:creationId xmlns:a16="http://schemas.microsoft.com/office/drawing/2014/main" id="{994ED469-8DBC-44E0-90EA-A95FFB9EC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36" b="619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023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FE4A7D54-45FF-4D11-B492-2B354E5A45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54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07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building, door, floor, painted&#10;&#10;Description automatically generated">
            <a:extLst>
              <a:ext uri="{FF2B5EF4-FFF2-40B4-BE49-F238E27FC236}">
                <a16:creationId xmlns:a16="http://schemas.microsoft.com/office/drawing/2014/main" id="{EE50744B-05A0-40BB-94CC-A43BDBAFD8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4" r="-1" b="-1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8897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indoor, floor, building, wood&#10;&#10;Description automatically generated">
            <a:extLst>
              <a:ext uri="{FF2B5EF4-FFF2-40B4-BE49-F238E27FC236}">
                <a16:creationId xmlns:a16="http://schemas.microsoft.com/office/drawing/2014/main" id="{D225EEF3-0EE6-5C84-DDF4-53D8F37F1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6" b="1607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053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text, wooden, wood&#10;&#10;Description automatically generated">
            <a:extLst>
              <a:ext uri="{FF2B5EF4-FFF2-40B4-BE49-F238E27FC236}">
                <a16:creationId xmlns:a16="http://schemas.microsoft.com/office/drawing/2014/main" id="{DE2038AF-99C5-FEC6-8714-7030C717D5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7" b="1306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343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5325879-C4B2-475E-B853-DC8F21A633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12C085F-3B19-420D-902A-B55695F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18105" cy="6858000"/>
          </a:xfrm>
          <a:prstGeom prst="rect">
            <a:avLst/>
          </a:prstGeom>
          <a:blipFill>
            <a:blip r:embed="rId2"/>
            <a:stretch>
              <a:fillRect r="-164004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32558B-959F-6CA9-C5FF-97435E8A1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43562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Sockets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9001C0-0C6C-3EAD-CA8F-298A26CFC7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6974" y="1825625"/>
            <a:ext cx="3606853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When connecting to a server, you must create a connection called a socket</a:t>
            </a:r>
          </a:p>
          <a:p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Sockets = IP Address + Ports</a:t>
            </a:r>
          </a:p>
          <a:p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The port on the server is fixed per application</a:t>
            </a:r>
          </a:p>
          <a:p>
            <a:r>
              <a:rPr lang="en-US" sz="200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The port from the client is random</a:t>
            </a:r>
          </a:p>
        </p:txBody>
      </p:sp>
      <p:pic>
        <p:nvPicPr>
          <p:cNvPr id="7" name="Picture 2" descr="TCP/IP Ports and Sockets Explained">
            <a:extLst>
              <a:ext uri="{FF2B5EF4-FFF2-40B4-BE49-F238E27FC236}">
                <a16:creationId xmlns:a16="http://schemas.microsoft.com/office/drawing/2014/main" id="{64F1DD55-AEF6-0D45-C2DE-0C666FA57C8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74539" y="797964"/>
            <a:ext cx="6314487" cy="5262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863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04D65EFB-5E87-4639-A481-956B52E9D2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2A3781C0-206F-4038-93FF-4CDA80B1D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tretch>
              <a:fillRect r="-100000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D6C780-9C36-D58B-BCCC-33B6FF6605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827104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Port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07E006-39D7-320E-5697-CA9AF12AE4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4545305" cy="435133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Attacker sends a probe to ports on a target</a:t>
            </a:r>
          </a:p>
          <a:p>
            <a:r>
              <a:rPr 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The attacker figures out if the port is open by how the target responds</a:t>
            </a:r>
          </a:p>
          <a:p>
            <a:r>
              <a:rPr lang="en-US" sz="20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Imagine it’s like knocking on doors at an apartment complex to figure out if it’s occupied or not.</a:t>
            </a:r>
          </a:p>
        </p:txBody>
      </p:sp>
      <p:pic>
        <p:nvPicPr>
          <p:cNvPr id="2050" name="Picture 2" descr="The Design of Large Scale IP Address and Port Scanning Tool">
            <a:extLst>
              <a:ext uri="{FF2B5EF4-FFF2-40B4-BE49-F238E27FC236}">
                <a16:creationId xmlns:a16="http://schemas.microsoft.com/office/drawing/2014/main" id="{21995350-A1DB-6B85-B41A-9F8B27B0415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34531" y="1882817"/>
            <a:ext cx="4854495" cy="309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444512-B7CB-033D-58F0-47A973EABB1A}"/>
              </a:ext>
            </a:extLst>
          </p:cNvPr>
          <p:cNvSpPr txBox="1"/>
          <p:nvPr/>
        </p:nvSpPr>
        <p:spPr>
          <a:xfrm>
            <a:off x="6934201" y="1640959"/>
            <a:ext cx="1914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Attacker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5B152B-F272-DBF3-4AD1-3411DA6CD1B3}"/>
              </a:ext>
            </a:extLst>
          </p:cNvPr>
          <p:cNvSpPr txBox="1"/>
          <p:nvPr/>
        </p:nvSpPr>
        <p:spPr>
          <a:xfrm>
            <a:off x="10422662" y="1640959"/>
            <a:ext cx="1914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Target</a:t>
            </a:r>
          </a:p>
        </p:txBody>
      </p:sp>
    </p:spTree>
    <p:extLst>
      <p:ext uri="{BB962C8B-B14F-4D97-AF65-F5344CB8AC3E}">
        <p14:creationId xmlns:p14="http://schemas.microsoft.com/office/powerpoint/2010/main" val="2290875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2034</TotalTime>
  <Words>292</Words>
  <Application>Microsoft Office PowerPoint</Application>
  <PresentationFormat>Widescreen</PresentationFormat>
  <Paragraphs>42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Corbel</vt:lpstr>
      <vt:lpstr>Depth</vt:lpstr>
      <vt:lpstr>Security</vt:lpstr>
      <vt:lpstr>IP Addresses and Ports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Sockets</vt:lpstr>
      <vt:lpstr>Port Scanning</vt:lpstr>
      <vt:lpstr>Vulnerabilities and Exploits</vt:lpstr>
      <vt:lpstr>Vulnerabilities and Exploits</vt:lpstr>
      <vt:lpstr>PowerPoint Presentation</vt:lpstr>
      <vt:lpstr>PowerPoint Presentation</vt:lpstr>
      <vt:lpstr>PowerPoint Presentation</vt:lpstr>
      <vt:lpstr>Types of Hackers</vt:lpstr>
      <vt:lpstr>PowerPoint Presentation</vt:lpstr>
      <vt:lpstr>Processes</vt:lpstr>
      <vt:lpstr>Protections</vt:lpstr>
      <vt:lpstr>PowerPoint Presentation</vt:lpstr>
      <vt:lpstr>No security is perfect</vt:lpstr>
      <vt:lpstr>Bypassing Protection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Brandon Dixon</dc:creator>
  <cp:lastModifiedBy>Brandon Dixon</cp:lastModifiedBy>
  <cp:revision>146</cp:revision>
  <dcterms:created xsi:type="dcterms:W3CDTF">2019-05-18T14:48:57Z</dcterms:created>
  <dcterms:modified xsi:type="dcterms:W3CDTF">2022-06-23T01:50:22Z</dcterms:modified>
</cp:coreProperties>
</file>